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handoutMasterIdLst>
    <p:handoutMasterId r:id="rId24"/>
  </p:handoutMasterIdLst>
  <p:sldIdLst>
    <p:sldId id="266" r:id="rId3"/>
    <p:sldId id="264" r:id="rId4"/>
    <p:sldId id="265" r:id="rId5"/>
    <p:sldId id="275" r:id="rId6"/>
    <p:sldId id="280" r:id="rId7"/>
    <p:sldId id="282" r:id="rId8"/>
    <p:sldId id="281" r:id="rId9"/>
    <p:sldId id="283" r:id="rId10"/>
    <p:sldId id="279" r:id="rId11"/>
    <p:sldId id="278" r:id="rId12"/>
    <p:sldId id="277" r:id="rId13"/>
    <p:sldId id="284" r:id="rId14"/>
    <p:sldId id="285" r:id="rId15"/>
    <p:sldId id="286" r:id="rId16"/>
    <p:sldId id="296" r:id="rId17"/>
    <p:sldId id="298" r:id="rId18"/>
    <p:sldId id="300" r:id="rId19"/>
    <p:sldId id="288" r:id="rId20"/>
    <p:sldId id="292" r:id="rId21"/>
    <p:sldId id="290" r:id="rId22"/>
    <p:sldId id="301" r:id="rId23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80D2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9EC2353-5659-4FF0-B836-409B134BB67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3768D96-8957-4D72-B72F-EF0884CEC8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1D16-4535-4133-9171-C243043085A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D-9F95-4D95-A47A-0976BD9584CC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76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1D16-4535-4133-9171-C243043085A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D-9F95-4D95-A47A-0976BD9584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5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1D16-4535-4133-9171-C243043085A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D-9F95-4D95-A47A-0976BD9584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9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02341-3544-4B97-ACAE-D4F9BEA3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46798A-F76B-4028-925C-0F044A76F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C12C1A-E8BE-4A7D-80B4-0A110201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9E8-5879-4774-A881-1BCDDE11D8C0}" type="datetimeFigureOut">
              <a:rPr lang="es-PE" smtClean="0"/>
              <a:t>4/05/2023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ED68EA-C333-4219-A151-BDAEE085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FCDCC-2AA8-4DE1-8E34-671D18B2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7102-8297-4194-94DB-C911F66019F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4408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E2F7D-6A26-4098-87BD-8942B934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D0D5C1-D6B9-4C3B-91AE-8BABC9678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AD4F19-FD72-4556-BB2D-E26534CD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9E8-5879-4774-A881-1BCDDE11D8C0}" type="datetimeFigureOut">
              <a:rPr lang="es-PE" smtClean="0"/>
              <a:t>4/05/2023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F4BA6F-369B-4D57-9C25-6489C0B6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AD0A60-7CAE-4F65-A50B-4900EA32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7102-8297-4194-94DB-C911F66019F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21953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BA388-18CB-4FB0-9E4E-E81C2BDF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BF74A3-B825-4BC6-A6E8-6E6E5C413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B4370A-D0AD-4B57-8FF9-A51BECF9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9E8-5879-4774-A881-1BCDDE11D8C0}" type="datetimeFigureOut">
              <a:rPr lang="es-PE" smtClean="0"/>
              <a:t>4/05/2023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8B76AE-C362-4535-8E73-F745D9E2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2CFB05-3944-4F60-A3FB-3B2C686E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7102-8297-4194-94DB-C911F66019F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63397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9A6EE-5758-4D57-8E8C-EAEAB1F6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3BD413-6520-496E-B493-2B343F85C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14B166-92E9-4591-9C92-2A7F8DB43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E44522-6FDB-464F-8B24-F8576FD7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9E8-5879-4774-A881-1BCDDE11D8C0}" type="datetimeFigureOut">
              <a:rPr lang="es-PE" smtClean="0"/>
              <a:t>4/05/2023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910A47-54E1-4844-AC23-662A2A34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44B287-A2A9-444A-B50B-443949F1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7102-8297-4194-94DB-C911F66019F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3717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E031A-04D1-43F8-B296-73DFCA17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EDBFBC-9B15-4270-B51C-DFB6460F7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16227C-C93A-489A-8A2A-5CDFEC0BA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ED9102-A1AD-4FCD-8403-B06B5659F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5CBC40-0864-4BCF-9B82-D95B434F3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7D75EE-75DA-465D-B014-7AF2E0B5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9E8-5879-4774-A881-1BCDDE11D8C0}" type="datetimeFigureOut">
              <a:rPr lang="es-PE" smtClean="0"/>
              <a:t>4/05/2023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6B6E3C-929E-4528-9A76-E1A9A673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E97DFC-3B17-4D39-9879-EA93AB38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7102-8297-4194-94DB-C911F66019F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3180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B6DC9-F315-4CEF-BD26-2D7FB3FA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EBF2A8-610C-4B52-A02F-E223B550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9E8-5879-4774-A881-1BCDDE11D8C0}" type="datetimeFigureOut">
              <a:rPr lang="es-PE" smtClean="0"/>
              <a:t>4/05/2023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EDD385-1433-4FE8-8680-C4C5D4D4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F7079B-96AF-48BF-B031-313D2453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7102-8297-4194-94DB-C911F66019F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78048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E4041A-21A5-4CBC-BD98-E69C76C0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9E8-5879-4774-A881-1BCDDE11D8C0}" type="datetimeFigureOut">
              <a:rPr lang="es-PE" smtClean="0"/>
              <a:t>4/05/2023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C92855-3D84-4C15-B0C0-8C324B8C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EC733E-0BD8-4A2E-9D99-9D22BECC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7102-8297-4194-94DB-C911F66019F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2333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A9708-E35E-467F-94E0-29AABAE34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1CCAA9-BEDC-4737-B05A-FC72D8AD5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963FEC-2761-4A8C-8016-E008DA4C9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69B01B-E773-4AC6-9F18-7AC78633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9E8-5879-4774-A881-1BCDDE11D8C0}" type="datetimeFigureOut">
              <a:rPr lang="es-PE" smtClean="0"/>
              <a:t>4/05/2023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01CC87-9053-4F5E-A4CA-992D6DE7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218BED-2114-44F7-86DD-88F11ED2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7102-8297-4194-94DB-C911F66019F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3200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1D16-4535-4133-9171-C243043085A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D-9F95-4D95-A47A-0976BD9584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35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12D92-6FDE-4D99-8269-06CAF27C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A5B378-D1B5-4B60-A98E-984BD6E92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204544-F5C9-42B5-A98F-F7CF82B35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AE8453-E1A1-4980-9AA1-A8035544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9E8-5879-4774-A881-1BCDDE11D8C0}" type="datetimeFigureOut">
              <a:rPr lang="es-PE" smtClean="0"/>
              <a:t>4/05/2023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C20FA1-6A67-40D8-85BD-09D7BCF3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F22928-EA5E-40C5-BD35-0CF6B3F7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7102-8297-4194-94DB-C911F66019F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11310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AB7B7-9FA1-4CA5-99E3-FFA380B4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A64E59-6430-4299-880D-1DDF18CF1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56A59C-E5F7-4B34-9951-BC9F2BF1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9E8-5879-4774-A881-1BCDDE11D8C0}" type="datetimeFigureOut">
              <a:rPr lang="es-PE" smtClean="0"/>
              <a:t>4/05/2023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277E6D-30DA-4DC5-BDEB-71F05F41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D71D25-FE99-4AB0-997E-0C86D24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7102-8297-4194-94DB-C911F66019F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73425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CE7CED-E2C7-4F73-837C-712AE4CDA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293DF6-33B4-4205-A9EE-AA6D63954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A4A87E-882E-409F-9628-35C58A40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29E8-5879-4774-A881-1BCDDE11D8C0}" type="datetimeFigureOut">
              <a:rPr lang="es-PE" smtClean="0"/>
              <a:t>4/05/2023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526841-A3D0-4F9A-A428-B1BD1614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299ADA-004E-4E27-A973-F01945FF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7102-8297-4194-94DB-C911F66019F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6076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1D16-4535-4133-9171-C243043085A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D-9F95-4D95-A47A-0976BD9584CC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1D16-4535-4133-9171-C243043085A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D-9F95-4D95-A47A-0976BD9584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7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1D16-4535-4133-9171-C243043085A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D-9F95-4D95-A47A-0976BD9584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5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1D16-4535-4133-9171-C243043085A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D-9F95-4D95-A47A-0976BD9584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1D16-4535-4133-9171-C243043085A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D-9F95-4D95-A47A-0976BD9584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4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921D16-4535-4133-9171-C243043085A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140EAD-9F95-4D95-A47A-0976BD9584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1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1D16-4535-4133-9171-C243043085A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D-9F95-4D95-A47A-0976BD9584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3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921D16-4535-4133-9171-C243043085A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140EAD-9F95-4D95-A47A-0976BD9584C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2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5DD873-7021-48D5-B8E9-0889D4D2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1003CB-1A00-49AA-885B-98427B0E2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FEE406-EFBE-460A-89CE-1C0D5B671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29E8-5879-4774-A881-1BCDDE11D8C0}" type="datetimeFigureOut">
              <a:rPr lang="es-PE" smtClean="0"/>
              <a:t>4/05/2023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5D731F-3621-4A90-9C2F-92705F7D2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A3ED7A-244C-4714-B1EF-A4D3B0C07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7102-8297-4194-94DB-C911F66019F4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9094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BFFA05-8E23-42B3-958E-BD61683EEE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58" y="1489333"/>
            <a:ext cx="2917510" cy="19659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572854" y="1050752"/>
            <a:ext cx="8335103" cy="438582"/>
          </a:xfrm>
          <a:prstGeom prst="rect">
            <a:avLst/>
          </a:prstGeom>
          <a:solidFill>
            <a:srgbClr val="92D050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s-ES" sz="2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COLEGIO PARROQUIAL FRANCISCANO “SAN ROMÁN”</a:t>
            </a:r>
            <a:endParaRPr lang="es-ES" sz="405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15100" y="3455289"/>
            <a:ext cx="765862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s-PE" sz="3600" b="1" dirty="0">
                <a:solidFill>
                  <a:srgbClr val="70AD47">
                    <a:lumMod val="75000"/>
                  </a:srgbClr>
                </a:solidFill>
                <a:latin typeface="Berlin Sans FB Demi" panose="020E0802020502020306" pitchFamily="34" charset="0"/>
              </a:rPr>
              <a:t>UBICACIÓN ESTRATÉGICA DEL COLEGIO EN EL AÑO 2023</a:t>
            </a:r>
            <a:endParaRPr lang="en-US" sz="3600" b="1" dirty="0">
              <a:solidFill>
                <a:srgbClr val="70AD47">
                  <a:lumMod val="75000"/>
                </a:srgb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75576" y="4995183"/>
            <a:ext cx="8238281" cy="133882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s-PE" sz="2700" dirty="0">
                <a:solidFill>
                  <a:srgbClr val="FF0000"/>
                </a:solidFill>
                <a:latin typeface="Arial Black" panose="020B0A04020102020204" pitchFamily="34" charset="0"/>
              </a:rPr>
              <a:t>SUBDIRECCIÓN DE FORMACIÓN GENERAL</a:t>
            </a:r>
          </a:p>
          <a:p>
            <a:pPr defTabSz="685800"/>
            <a:endParaRPr lang="es-PE" sz="2700" dirty="0">
              <a:solidFill>
                <a:srgbClr val="70AD47">
                  <a:lumMod val="40000"/>
                  <a:lumOff val="60000"/>
                </a:srgbClr>
              </a:solidFill>
              <a:latin typeface="Broadway" panose="04040905080B02020502" pitchFamily="82" charset="0"/>
            </a:endParaRPr>
          </a:p>
          <a:p>
            <a:pPr algn="ctr" defTabSz="685800"/>
            <a:r>
              <a:rPr lang="es-PE" sz="2700" b="1" dirty="0">
                <a:solidFill>
                  <a:srgbClr val="25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PRIMITIVO TAPIA NEIRA</a:t>
            </a:r>
            <a:endParaRPr lang="en-US" sz="2700" b="1" dirty="0">
              <a:solidFill>
                <a:srgbClr val="25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25842" y="108284"/>
            <a:ext cx="694222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latin typeface="Arial Black" panose="020B0A04020102020204" pitchFamily="34" charset="0"/>
              </a:rPr>
              <a:t>SELECCIÓN DE CRITERIOS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6253" y="794084"/>
            <a:ext cx="119473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sz="3200" b="1" dirty="0"/>
              <a:t>1.	Compatibilidad  con la Visión, Misión y Objetivos </a:t>
            </a:r>
            <a:r>
              <a:rPr lang="es-MX" sz="3200" b="1" dirty="0" smtClean="0"/>
              <a:t>Estratégicos: 30 2</a:t>
            </a:r>
            <a:r>
              <a:rPr lang="es-MX" sz="3200" b="1" dirty="0"/>
              <a:t>.	Aceptación de los diferentes Actores ……………………………………. </a:t>
            </a:r>
            <a:r>
              <a:rPr lang="es-MX" sz="3200" b="1" dirty="0" smtClean="0"/>
              <a:t> 20 3</a:t>
            </a:r>
            <a:r>
              <a:rPr lang="es-MX" sz="3200" b="1" dirty="0"/>
              <a:t>.	Factibilidad Política………………………………………………………………..	</a:t>
            </a:r>
            <a:r>
              <a:rPr lang="es-MX" sz="3200" b="1" dirty="0" smtClean="0"/>
              <a:t> 20 4</a:t>
            </a:r>
            <a:r>
              <a:rPr lang="es-MX" sz="3200" b="1" dirty="0"/>
              <a:t>.	Aceptación en cuanto al Costo – Beneficio</a:t>
            </a:r>
            <a:r>
              <a:rPr lang="es-MX" sz="3200" b="1" dirty="0" smtClean="0"/>
              <a:t>……………………………..  30   </a:t>
            </a:r>
            <a:r>
              <a:rPr lang="es-MX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20</a:t>
            </a:r>
            <a:endParaRPr lang="en-US" sz="3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59" y="0"/>
            <a:ext cx="11285621" cy="77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29691" y="130629"/>
            <a:ext cx="653142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RESULTADOS DEL ANÁLISIS FODA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44583" y="2032546"/>
            <a:ext cx="10737668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FF00"/>
                </a:solidFill>
              </a:rPr>
              <a:t>OPORTUNIDADES :             SUMATORIA= 66.1     PROMEDIO = 3.48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44583" y="2762462"/>
            <a:ext cx="10737668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FF00"/>
                </a:solidFill>
              </a:rPr>
              <a:t>AMENAZAS :             SUMATORIA=     129                         PROMEDIO =  4.61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4583" y="4870378"/>
            <a:ext cx="10737668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FF00"/>
                </a:solidFill>
              </a:rPr>
              <a:t>FORTALEZAS :             SUMATORIA=                              PROMEDIO =   5.13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4583" y="5600294"/>
            <a:ext cx="10737668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FF00"/>
                </a:solidFill>
              </a:rPr>
              <a:t>DEBILIDADES :             SUMATORIA=                              PROMEDIO =  6.69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44583" y="3995167"/>
            <a:ext cx="612545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solidFill>
                  <a:srgbClr val="7030A0"/>
                </a:solidFill>
              </a:rPr>
              <a:t>ANÁLISIS DEL MICROAMBIENTE INTERNO:</a:t>
            </a:r>
            <a:endParaRPr lang="en-US" sz="2600" b="1" dirty="0">
              <a:solidFill>
                <a:srgbClr val="7030A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43549" y="1200672"/>
            <a:ext cx="6126484" cy="49244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s-MX" sz="2600" b="1" dirty="0">
                <a:solidFill>
                  <a:srgbClr val="7030A0"/>
                </a:solidFill>
              </a:rPr>
              <a:t>ANÁLISIS DEL MACROAMBIENTE EXTERNO:</a:t>
            </a:r>
            <a:endParaRPr lang="en-US" sz="2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9691" y="130629"/>
            <a:ext cx="653142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INTERPRETACIÓN DE LOS RESULTADOS DEL ANÁLISIS FODA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87851" y="1090682"/>
            <a:ext cx="2860463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</a:rPr>
              <a:t>BALANZA EXÓGENA: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1761" y="1626612"/>
            <a:ext cx="7109747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FFFF00"/>
                </a:solidFill>
              </a:rPr>
              <a:t>    </a:t>
            </a:r>
            <a:r>
              <a:rPr lang="es-MX" sz="2000" b="1" dirty="0">
                <a:solidFill>
                  <a:srgbClr val="FFFF00"/>
                </a:solidFill>
              </a:rPr>
              <a:t>OPORTUNIDADES – AMENAZAS :  3.48 -  4.61  =   </a:t>
            </a:r>
            <a:r>
              <a:rPr lang="es-MX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- 1.13</a:t>
            </a:r>
            <a:r>
              <a:rPr lang="es-MX" sz="2000" b="1" dirty="0">
                <a:solidFill>
                  <a:srgbClr val="FFFF00"/>
                </a:solidFill>
              </a:rPr>
              <a:t>    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1762" y="2308930"/>
            <a:ext cx="12017943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FFFF00"/>
                </a:solidFill>
              </a:rPr>
              <a:t>INTERPRETACIÓN: El colegio está aplicando estrategias que NO APROVECHAN las oportunidades para superar las amenazas que presenta el </a:t>
            </a:r>
            <a:r>
              <a:rPr lang="es-MX" sz="2000" b="1" dirty="0" err="1">
                <a:solidFill>
                  <a:srgbClr val="FFFF00"/>
                </a:solidFill>
              </a:rPr>
              <a:t>macroambiente</a:t>
            </a:r>
            <a:r>
              <a:rPr lang="es-MX" sz="2000" b="1" dirty="0">
                <a:solidFill>
                  <a:srgbClr val="FFFF00"/>
                </a:solidFill>
              </a:rPr>
              <a:t> externo.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01640" y="3362542"/>
            <a:ext cx="3032883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algn="ctr"/>
            <a:r>
              <a:rPr lang="es-MX" sz="2400" b="1" dirty="0">
                <a:solidFill>
                  <a:srgbClr val="7030A0"/>
                </a:solidFill>
              </a:rPr>
              <a:t>BALANZA ENDÓGENA: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1761" y="4102510"/>
            <a:ext cx="6712017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FFFF00"/>
                </a:solidFill>
              </a:rPr>
              <a:t>FORTALEZAS  - DEBILIDADES</a:t>
            </a:r>
            <a:r>
              <a:rPr lang="es-MX" b="1" dirty="0">
                <a:solidFill>
                  <a:srgbClr val="FFFF00"/>
                </a:solidFill>
              </a:rPr>
              <a:t>:  5.13  -  6.69  =   </a:t>
            </a:r>
            <a:r>
              <a:rPr lang="es-MX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- 1.56</a:t>
            </a:r>
            <a:r>
              <a:rPr lang="es-MX" b="1" dirty="0">
                <a:solidFill>
                  <a:srgbClr val="FFFF00"/>
                </a:solidFill>
              </a:rPr>
              <a:t>            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6923" y="4804123"/>
            <a:ext cx="12032782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FFFF00"/>
                </a:solidFill>
              </a:rPr>
              <a:t>INTERPRETACIÓN: El colegio está aplicando estrategias que NO CAPITALIZAN nuestras fortalezas para minimizar las debilidades al interior de la institución.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2347" y="266382"/>
            <a:ext cx="11815011" cy="519603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PARA OBTENER EL POSICIONAMIENTO ESTRATÉGICO DEL COLEGIO, CONSIDERANDO LOS RESULTADOS DE LOS ANÁLISIS DEL MACROAMBIENTE EXTERNO Y AMBIENTE INTERNO, SE UTILIZA UN SISTEMA DE COORDENADAS CARTESIANAS.  DICHA UBICACIÓN NOS PERMITIRÁ REFLEXIONAR Y ORIENTAR EL TRABAJO A REALIZAR A PARTIR DE LA FECHA PARA ALCANZAR LA “REALIDAD IMAGEN” O SUEÑO DESEADO. </a:t>
            </a:r>
          </a:p>
        </p:txBody>
      </p:sp>
    </p:spTree>
    <p:extLst>
      <p:ext uri="{BB962C8B-B14F-4D97-AF65-F5344CB8AC3E}">
        <p14:creationId xmlns:p14="http://schemas.microsoft.com/office/powerpoint/2010/main" val="37207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y derecha 1"/>
          <p:cNvSpPr/>
          <p:nvPr/>
        </p:nvSpPr>
        <p:spPr>
          <a:xfrm>
            <a:off x="182881" y="3357154"/>
            <a:ext cx="11821886" cy="13063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182882" y="3762103"/>
            <a:ext cx="1658982" cy="3788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latin typeface="Arial Black" panose="020B0A04020102020204" pitchFamily="34" charset="0"/>
              </a:rPr>
              <a:t>AMENAZAS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627326" y="3696789"/>
            <a:ext cx="25646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OPORTUNIDADES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Flecha arriba y abajo 4"/>
          <p:cNvSpPr/>
          <p:nvPr/>
        </p:nvSpPr>
        <p:spPr>
          <a:xfrm>
            <a:off x="5538651" y="91440"/>
            <a:ext cx="169818" cy="617873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5812971" y="209006"/>
            <a:ext cx="186798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FORTALEZAS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12971" y="5812971"/>
            <a:ext cx="1998618" cy="3657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DEBILIDADES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97034" y="2886539"/>
            <a:ext cx="300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dirty="0">
                <a:latin typeface="Arial Black" panose="020B0A04020102020204" pitchFamily="34" charset="0"/>
              </a:rPr>
              <a:t>+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082451" y="19938"/>
            <a:ext cx="300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dirty="0">
                <a:latin typeface="Arial Black" panose="020B0A04020102020204" pitchFamily="34" charset="0"/>
              </a:rPr>
              <a:t>+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6726" y="2703873"/>
            <a:ext cx="529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b="1" dirty="0">
                <a:latin typeface="Arial Black" panose="020B0A04020102020204" pitchFamily="34" charset="0"/>
              </a:rPr>
              <a:t>-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82451" y="5580352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800" b="1" dirty="0">
                <a:latin typeface="Arial Black" panose="020B0A04020102020204" pitchFamily="34" charset="0"/>
              </a:rPr>
              <a:t>-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y derecha 1"/>
          <p:cNvSpPr/>
          <p:nvPr/>
        </p:nvSpPr>
        <p:spPr>
          <a:xfrm>
            <a:off x="182881" y="3357154"/>
            <a:ext cx="11821886" cy="13063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2882" y="3762103"/>
            <a:ext cx="1658982" cy="3788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AMENAZAS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627326" y="3696789"/>
            <a:ext cx="25646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OPORTUNIDADES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Flecha arriba y abajo 4"/>
          <p:cNvSpPr/>
          <p:nvPr/>
        </p:nvSpPr>
        <p:spPr>
          <a:xfrm>
            <a:off x="5538651" y="91440"/>
            <a:ext cx="169818" cy="617873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812971" y="209006"/>
            <a:ext cx="186798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FORTALEZAS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12971" y="5812971"/>
            <a:ext cx="1998618" cy="3657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DEBILIDADES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97034" y="2886539"/>
            <a:ext cx="300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082451" y="19938"/>
            <a:ext cx="300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6726" y="2703873"/>
            <a:ext cx="529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82451" y="5580352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33937" y="902368"/>
            <a:ext cx="3607067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 MEJOR DE LO MEJOR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720516" y="902368"/>
            <a:ext cx="312821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 PEOR DE LO MEJOR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64105" y="4487779"/>
            <a:ext cx="3284621" cy="1200329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 PEOR DE LO PEOR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641432" y="4367463"/>
            <a:ext cx="3272589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 MEJOR DE LO PEOR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595438" y="260350"/>
            <a:ext cx="9072562" cy="65976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Clr>
                <a:srgbClr val="FF388C"/>
              </a:buClr>
              <a:buNone/>
              <a:defRPr/>
            </a:pPr>
            <a:r>
              <a:rPr lang="es-PE" sz="1700" dirty="0">
                <a:solidFill>
                  <a:prstClr val="white"/>
                </a:solidFill>
              </a:rPr>
              <a:t> </a:t>
            </a:r>
            <a:r>
              <a:rPr lang="es-PE" sz="1700" dirty="0">
                <a:solidFill>
                  <a:srgbClr val="FF0000"/>
                </a:solidFill>
              </a:rPr>
              <a:t>          </a:t>
            </a:r>
            <a:r>
              <a:rPr lang="es-PE" sz="2800" dirty="0">
                <a:solidFill>
                  <a:srgbClr val="33CC33"/>
                </a:solidFill>
                <a:latin typeface="Arial Black" pitchFamily="34" charset="0"/>
              </a:rPr>
              <a:t>EL LIMBO</a:t>
            </a:r>
            <a:r>
              <a:rPr lang="es-PE" sz="1700" b="1" dirty="0">
                <a:solidFill>
                  <a:srgbClr val="808000"/>
                </a:solidFill>
              </a:rPr>
              <a:t>)</a:t>
            </a:r>
          </a:p>
          <a:p>
            <a:pPr marL="0" indent="0">
              <a:spcAft>
                <a:spcPts val="0"/>
              </a:spcAft>
              <a:buClr>
                <a:srgbClr val="FF388C"/>
              </a:buClr>
              <a:buNone/>
              <a:defRPr/>
            </a:pPr>
            <a:endParaRPr lang="es-PE" sz="1700" b="1" dirty="0">
              <a:solidFill>
                <a:prstClr val="white"/>
              </a:solidFill>
            </a:endParaRPr>
          </a:p>
          <a:p>
            <a:pPr marL="0" indent="0">
              <a:spcAft>
                <a:spcPts val="0"/>
              </a:spcAft>
              <a:buClr>
                <a:srgbClr val="FF388C"/>
              </a:buClr>
              <a:buNone/>
              <a:defRPr/>
            </a:pPr>
            <a:r>
              <a:rPr lang="es-PE" sz="1700" dirty="0">
                <a:solidFill>
                  <a:prstClr val="white"/>
                </a:solidFill>
              </a:rPr>
              <a:t>                                                                            </a:t>
            </a:r>
          </a:p>
          <a:p>
            <a:pPr marL="0" indent="0">
              <a:spcAft>
                <a:spcPts val="0"/>
              </a:spcAft>
              <a:buClr>
                <a:srgbClr val="FF388C"/>
              </a:buClr>
              <a:buNone/>
              <a:defRPr/>
            </a:pPr>
            <a:r>
              <a:rPr lang="es-PE" sz="1700" dirty="0">
                <a:solidFill>
                  <a:prstClr val="white"/>
                </a:solidFill>
              </a:rPr>
              <a:t>                                                                                           </a:t>
            </a:r>
            <a:r>
              <a:rPr lang="es-PE" sz="2800" b="1" dirty="0">
                <a:solidFill>
                  <a:srgbClr val="00B0F0"/>
                </a:solidFill>
                <a:latin typeface="Arial Black" pitchFamily="34" charset="0"/>
              </a:rPr>
              <a:t>EL CIELO</a:t>
            </a:r>
            <a:r>
              <a:rPr lang="es-PE" sz="1700" b="1" dirty="0">
                <a:solidFill>
                  <a:prstClr val="white"/>
                </a:solidFill>
                <a:latin typeface="Arial Black" pitchFamily="34" charset="0"/>
              </a:rPr>
              <a:t>                                            </a:t>
            </a:r>
          </a:p>
          <a:p>
            <a:pPr marL="0" indent="0" algn="r">
              <a:spcAft>
                <a:spcPts val="0"/>
              </a:spcAft>
              <a:buClr>
                <a:srgbClr val="FF388C"/>
              </a:buClr>
              <a:buNone/>
              <a:defRPr/>
            </a:pPr>
            <a:endParaRPr lang="es-PE" sz="1700" dirty="0">
              <a:solidFill>
                <a:srgbClr val="D2D2D2">
                  <a:lumMod val="75000"/>
                </a:srgbClr>
              </a:solidFill>
            </a:endParaRPr>
          </a:p>
          <a:p>
            <a:pPr marL="0" indent="0" algn="r">
              <a:spcAft>
                <a:spcPts val="0"/>
              </a:spcAft>
              <a:buClr>
                <a:srgbClr val="FF388C"/>
              </a:buClr>
              <a:buNone/>
              <a:defRPr/>
            </a:pPr>
            <a:endParaRPr lang="es-PE" sz="1700" dirty="0">
              <a:solidFill>
                <a:srgbClr val="D2D2D2">
                  <a:lumMod val="75000"/>
                </a:srgbClr>
              </a:solidFill>
            </a:endParaRPr>
          </a:p>
          <a:p>
            <a:pPr marL="0" indent="0" algn="r">
              <a:spcAft>
                <a:spcPts val="0"/>
              </a:spcAft>
              <a:buClr>
                <a:srgbClr val="FF388C"/>
              </a:buClr>
              <a:buNone/>
              <a:defRPr/>
            </a:pPr>
            <a:endParaRPr lang="es-PE" sz="1700" dirty="0">
              <a:solidFill>
                <a:srgbClr val="D2D2D2">
                  <a:lumMod val="75000"/>
                </a:srgbClr>
              </a:solidFill>
            </a:endParaRPr>
          </a:p>
          <a:p>
            <a:pPr marL="0" indent="0" algn="r">
              <a:spcAft>
                <a:spcPts val="0"/>
              </a:spcAft>
              <a:buClr>
                <a:srgbClr val="FF388C"/>
              </a:buClr>
              <a:buNone/>
              <a:defRPr/>
            </a:pPr>
            <a:endParaRPr lang="es-PE" sz="1700" dirty="0">
              <a:solidFill>
                <a:srgbClr val="D2D2D2">
                  <a:lumMod val="75000"/>
                </a:srgbClr>
              </a:solidFill>
            </a:endParaRPr>
          </a:p>
          <a:p>
            <a:pPr marL="0" indent="0">
              <a:spcAft>
                <a:spcPts val="0"/>
              </a:spcAft>
              <a:buClr>
                <a:srgbClr val="FF388C"/>
              </a:buClr>
              <a:buNone/>
              <a:defRPr/>
            </a:pPr>
            <a:endParaRPr lang="es-PE" sz="1700" dirty="0">
              <a:solidFill>
                <a:srgbClr val="D2D2D2">
                  <a:lumMod val="75000"/>
                </a:srgbClr>
              </a:solidFill>
            </a:endParaRPr>
          </a:p>
          <a:p>
            <a:pPr marL="0" indent="0" algn="r">
              <a:spcAft>
                <a:spcPts val="0"/>
              </a:spcAft>
              <a:buClr>
                <a:srgbClr val="FF388C"/>
              </a:buClr>
              <a:buNone/>
              <a:defRPr/>
            </a:pPr>
            <a:r>
              <a:rPr lang="es-MX" sz="1800" dirty="0">
                <a:latin typeface="Arial Black" panose="020B0A04020102020204" pitchFamily="34" charset="0"/>
              </a:rPr>
              <a:t>OPORTUNIDADES</a:t>
            </a:r>
            <a:endParaRPr lang="en-US" sz="1800" dirty="0">
              <a:latin typeface="Arial Black" panose="020B0A04020102020204" pitchFamily="34" charset="0"/>
            </a:endParaRPr>
          </a:p>
          <a:p>
            <a:pPr marL="0" indent="0" algn="r">
              <a:spcAft>
                <a:spcPts val="0"/>
              </a:spcAft>
              <a:buClr>
                <a:srgbClr val="FF388C"/>
              </a:buClr>
              <a:buNone/>
              <a:defRPr/>
            </a:pPr>
            <a:endParaRPr lang="es-PE" sz="1700" b="1" dirty="0">
              <a:solidFill>
                <a:srgbClr val="FFFF00"/>
              </a:solidFill>
            </a:endParaRPr>
          </a:p>
          <a:p>
            <a:pPr marL="0" indent="0" algn="r">
              <a:spcAft>
                <a:spcPts val="0"/>
              </a:spcAft>
              <a:buClr>
                <a:srgbClr val="FF388C"/>
              </a:buClr>
              <a:buNone/>
              <a:defRPr/>
            </a:pPr>
            <a:endParaRPr lang="es-PE" sz="1700" dirty="0">
              <a:solidFill>
                <a:srgbClr val="D2D2D2">
                  <a:lumMod val="75000"/>
                </a:srgbClr>
              </a:solidFill>
            </a:endParaRPr>
          </a:p>
          <a:p>
            <a:pPr marL="0" indent="0" algn="r">
              <a:spcAft>
                <a:spcPts val="0"/>
              </a:spcAft>
              <a:buClr>
                <a:srgbClr val="FF388C"/>
              </a:buClr>
              <a:buNone/>
              <a:defRPr/>
            </a:pPr>
            <a:endParaRPr lang="es-PE" sz="1700" dirty="0">
              <a:solidFill>
                <a:srgbClr val="D2D2D2">
                  <a:lumMod val="75000"/>
                </a:srgbClr>
              </a:solidFill>
            </a:endParaRPr>
          </a:p>
          <a:p>
            <a:pPr marL="0" indent="0" algn="r">
              <a:spcAft>
                <a:spcPts val="0"/>
              </a:spcAft>
              <a:buClr>
                <a:srgbClr val="FF388C"/>
              </a:buClr>
              <a:buNone/>
              <a:defRPr/>
            </a:pPr>
            <a:endParaRPr lang="es-PE" sz="1700" dirty="0">
              <a:solidFill>
                <a:srgbClr val="D2D2D2">
                  <a:lumMod val="75000"/>
                </a:srgbClr>
              </a:solidFill>
            </a:endParaRPr>
          </a:p>
          <a:p>
            <a:pPr marL="0" indent="0" algn="just">
              <a:spcAft>
                <a:spcPts val="0"/>
              </a:spcAft>
              <a:buClr>
                <a:srgbClr val="FF388C"/>
              </a:buClr>
              <a:buNone/>
              <a:defRPr/>
            </a:pPr>
            <a:r>
              <a:rPr lang="es-PE" sz="1700" dirty="0">
                <a:solidFill>
                  <a:srgbClr val="D2D2D2">
                    <a:lumMod val="75000"/>
                  </a:srgbClr>
                </a:solidFill>
              </a:rPr>
              <a:t>                                          </a:t>
            </a:r>
          </a:p>
          <a:p>
            <a:pPr marL="0" indent="0" algn="just">
              <a:spcAft>
                <a:spcPts val="0"/>
              </a:spcAft>
              <a:buClr>
                <a:srgbClr val="FF388C"/>
              </a:buClr>
              <a:buNone/>
              <a:defRPr/>
            </a:pPr>
            <a:r>
              <a:rPr lang="es-PE" sz="1700" dirty="0">
                <a:solidFill>
                  <a:srgbClr val="D2D2D2">
                    <a:lumMod val="75000"/>
                  </a:srgbClr>
                </a:solidFill>
              </a:rPr>
              <a:t>           </a:t>
            </a:r>
          </a:p>
          <a:p>
            <a:pPr marL="0" indent="0" algn="just">
              <a:spcAft>
                <a:spcPts val="0"/>
              </a:spcAft>
              <a:buClr>
                <a:srgbClr val="FF388C"/>
              </a:buClr>
              <a:buNone/>
              <a:defRPr/>
            </a:pPr>
            <a:r>
              <a:rPr lang="es-PE" sz="2800" b="1" dirty="0">
                <a:solidFill>
                  <a:srgbClr val="D2D2D2">
                    <a:lumMod val="75000"/>
                  </a:srgbClr>
                </a:solidFill>
              </a:rPr>
              <a:t>       </a:t>
            </a:r>
          </a:p>
          <a:p>
            <a:pPr marL="0" indent="0" algn="just">
              <a:spcAft>
                <a:spcPts val="0"/>
              </a:spcAft>
              <a:buClr>
                <a:srgbClr val="FF388C"/>
              </a:buClr>
              <a:buNone/>
              <a:defRPr/>
            </a:pPr>
            <a:r>
              <a:rPr lang="es-PE" sz="2800" b="1" dirty="0">
                <a:solidFill>
                  <a:srgbClr val="D2D2D2">
                    <a:lumMod val="75000"/>
                  </a:srgbClr>
                </a:solidFill>
              </a:rPr>
              <a:t>              </a:t>
            </a:r>
            <a:r>
              <a:rPr lang="es-PE" sz="2800" b="1" dirty="0">
                <a:solidFill>
                  <a:srgbClr val="FF0000"/>
                </a:solidFill>
              </a:rPr>
              <a:t>EL INFIERNO</a:t>
            </a:r>
            <a:r>
              <a:rPr lang="es-PE" sz="1700" dirty="0">
                <a:solidFill>
                  <a:srgbClr val="FF0000"/>
                </a:solidFill>
              </a:rPr>
              <a:t>                                         </a:t>
            </a:r>
            <a:r>
              <a:rPr lang="es-PE" sz="2800" b="1" dirty="0">
                <a:solidFill>
                  <a:srgbClr val="CC6600"/>
                </a:solidFill>
                <a:latin typeface="Arial Black" pitchFamily="34" charset="0"/>
              </a:rPr>
              <a:t>EL  PURGATORIO</a:t>
            </a:r>
          </a:p>
        </p:txBody>
      </p:sp>
      <p:pic>
        <p:nvPicPr>
          <p:cNvPr id="198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15" y="858988"/>
            <a:ext cx="2390775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6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751263"/>
            <a:ext cx="29527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6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3979938"/>
            <a:ext cx="28575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66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770732"/>
            <a:ext cx="30956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1847851" y="3290889"/>
            <a:ext cx="8640763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7 Flecha arriba"/>
          <p:cNvSpPr/>
          <p:nvPr/>
        </p:nvSpPr>
        <p:spPr>
          <a:xfrm>
            <a:off x="5591176" y="260350"/>
            <a:ext cx="73025" cy="65976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y derecha 1"/>
          <p:cNvSpPr/>
          <p:nvPr/>
        </p:nvSpPr>
        <p:spPr>
          <a:xfrm>
            <a:off x="182881" y="3357154"/>
            <a:ext cx="11821886" cy="13063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2882" y="3762103"/>
            <a:ext cx="1658982" cy="3788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latin typeface="Arial Black" panose="020B0A04020102020204" pitchFamily="34" charset="0"/>
              </a:rPr>
              <a:t>AMENAZAS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627326" y="3696789"/>
            <a:ext cx="25646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OPORTUNIDADES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Flecha arriba y abajo 4"/>
          <p:cNvSpPr/>
          <p:nvPr/>
        </p:nvSpPr>
        <p:spPr>
          <a:xfrm>
            <a:off x="5538651" y="91440"/>
            <a:ext cx="169818" cy="617873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812971" y="209006"/>
            <a:ext cx="186798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FORTALEZAS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23029" y="5900840"/>
            <a:ext cx="1998618" cy="3657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DEBILIDADES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97034" y="2886539"/>
            <a:ext cx="300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dirty="0">
                <a:latin typeface="Arial Black" panose="020B0A04020102020204" pitchFamily="34" charset="0"/>
              </a:rPr>
              <a:t>+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082451" y="19938"/>
            <a:ext cx="300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dirty="0">
                <a:latin typeface="Arial Black" panose="020B0A04020102020204" pitchFamily="34" charset="0"/>
              </a:rPr>
              <a:t>+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6726" y="2703873"/>
            <a:ext cx="529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b="1" dirty="0">
                <a:latin typeface="Arial Black" panose="020B0A04020102020204" pitchFamily="34" charset="0"/>
              </a:rPr>
              <a:t>-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82451" y="5580352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800" b="1" dirty="0">
                <a:latin typeface="Arial Black" panose="020B0A04020102020204" pitchFamily="34" charset="0"/>
              </a:rPr>
              <a:t>-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74473" y="2996440"/>
            <a:ext cx="83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</a:rPr>
              <a:t>-1.13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812971" y="5488018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</a:rPr>
              <a:t>-1.56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732414" y="5488019"/>
            <a:ext cx="197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</a:rPr>
              <a:t>. . . . . . . . . . . 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732414" y="3534870"/>
            <a:ext cx="191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PE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PE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PE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PE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PE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732414" y="5670007"/>
            <a:ext cx="257695" cy="23083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1163594" y="5580352"/>
            <a:ext cx="256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ES NUESTRA UBICACIÓN</a:t>
            </a:r>
            <a:endParaRPr lang="en-US" b="1" dirty="0"/>
          </a:p>
          <a:p>
            <a:r>
              <a:rPr lang="es-PE" b="1" dirty="0" smtClean="0"/>
              <a:t>           ESTRATÉGICA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71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y derecha 1"/>
          <p:cNvSpPr/>
          <p:nvPr/>
        </p:nvSpPr>
        <p:spPr>
          <a:xfrm>
            <a:off x="182881" y="3357154"/>
            <a:ext cx="11821886" cy="13063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182882" y="3762103"/>
            <a:ext cx="1658982" cy="3788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latin typeface="Arial Black" panose="020B0A04020102020204" pitchFamily="34" charset="0"/>
              </a:rPr>
              <a:t>AMENAZAS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627326" y="3696789"/>
            <a:ext cx="25646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OPORTUNIDADES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Flecha arriba y abajo 4"/>
          <p:cNvSpPr/>
          <p:nvPr/>
        </p:nvSpPr>
        <p:spPr>
          <a:xfrm>
            <a:off x="5538651" y="91440"/>
            <a:ext cx="169818" cy="617873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5812971" y="209006"/>
            <a:ext cx="186798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FORTALEZAS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12971" y="5812971"/>
            <a:ext cx="1998618" cy="3657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DEBILIDADES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97034" y="2886539"/>
            <a:ext cx="300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dirty="0">
                <a:latin typeface="Arial Black" panose="020B0A04020102020204" pitchFamily="34" charset="0"/>
              </a:rPr>
              <a:t>+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082451" y="19938"/>
            <a:ext cx="300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dirty="0">
                <a:latin typeface="Arial Black" panose="020B0A04020102020204" pitchFamily="34" charset="0"/>
              </a:rPr>
              <a:t>+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6726" y="2703873"/>
            <a:ext cx="529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b="1" dirty="0">
                <a:latin typeface="Arial Black" panose="020B0A04020102020204" pitchFamily="34" charset="0"/>
              </a:rPr>
              <a:t>-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82451" y="5580352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800" b="1" dirty="0">
                <a:latin typeface="Arial Black" panose="020B0A04020102020204" pitchFamily="34" charset="0"/>
              </a:rPr>
              <a:t>-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71BFFA05-8E23-42B3-958E-BD61683EEE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16" y="4934189"/>
            <a:ext cx="2049831" cy="13324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echa arriba 7"/>
          <p:cNvSpPr/>
          <p:nvPr/>
        </p:nvSpPr>
        <p:spPr>
          <a:xfrm rot="3155901">
            <a:off x="5318873" y="1166284"/>
            <a:ext cx="437874" cy="4824354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16768" y="108284"/>
            <a:ext cx="862664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ELABORACIÓN DE LA MATRIZ FODA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2426" y="721895"/>
            <a:ext cx="508334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2800" b="1" dirty="0"/>
              <a:t>Observemos el siguiente gráfico:</a:t>
            </a:r>
            <a:endParaRPr lang="en-US" sz="28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791702"/>
              </p:ext>
            </p:extLst>
          </p:nvPr>
        </p:nvGraphicFramePr>
        <p:xfrm>
          <a:off x="0" y="1335506"/>
          <a:ext cx="12055641" cy="534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547">
                  <a:extLst>
                    <a:ext uri="{9D8B030D-6E8A-4147-A177-3AD203B41FA5}">
                      <a16:colId xmlns:a16="http://schemas.microsoft.com/office/drawing/2014/main" val="1624208409"/>
                    </a:ext>
                  </a:extLst>
                </a:gridCol>
                <a:gridCol w="4018547">
                  <a:extLst>
                    <a:ext uri="{9D8B030D-6E8A-4147-A177-3AD203B41FA5}">
                      <a16:colId xmlns:a16="http://schemas.microsoft.com/office/drawing/2014/main" val="3514801849"/>
                    </a:ext>
                  </a:extLst>
                </a:gridCol>
                <a:gridCol w="4018547">
                  <a:extLst>
                    <a:ext uri="{9D8B030D-6E8A-4147-A177-3AD203B41FA5}">
                      <a16:colId xmlns:a16="http://schemas.microsoft.com/office/drawing/2014/main" val="1726343692"/>
                    </a:ext>
                  </a:extLst>
                </a:gridCol>
              </a:tblGrid>
              <a:tr h="1648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FORTALEZAS</a:t>
                      </a:r>
                    </a:p>
                    <a:p>
                      <a:pPr algn="just"/>
                      <a:r>
                        <a:rPr lang="es-MX" sz="1800" dirty="0"/>
                        <a:t>1.-</a:t>
                      </a:r>
                    </a:p>
                    <a:p>
                      <a:pPr algn="just"/>
                      <a:r>
                        <a:rPr lang="es-MX" sz="1800" dirty="0"/>
                        <a:t>2.-</a:t>
                      </a:r>
                    </a:p>
                    <a:p>
                      <a:pPr algn="just"/>
                      <a:r>
                        <a:rPr lang="es-MX" sz="1800" dirty="0"/>
                        <a:t>3.-</a:t>
                      </a:r>
                    </a:p>
                    <a:p>
                      <a:pPr algn="just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DEBILIDADES</a:t>
                      </a:r>
                    </a:p>
                    <a:p>
                      <a:pPr algn="just"/>
                      <a:r>
                        <a:rPr lang="es-MX" sz="1800" dirty="0"/>
                        <a:t>1.-</a:t>
                      </a:r>
                    </a:p>
                    <a:p>
                      <a:pPr algn="just"/>
                      <a:r>
                        <a:rPr lang="es-MX" sz="1800" dirty="0"/>
                        <a:t>2.-</a:t>
                      </a:r>
                    </a:p>
                    <a:p>
                      <a:pPr algn="just"/>
                      <a:r>
                        <a:rPr lang="es-MX" sz="1800" dirty="0"/>
                        <a:t>3.-</a:t>
                      </a:r>
                      <a:endParaRPr lang="en-US" sz="1800" dirty="0"/>
                    </a:p>
                    <a:p>
                      <a:pPr algn="l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801276"/>
                  </a:ext>
                </a:extLst>
              </a:tr>
              <a:tr h="1849276">
                <a:tc>
                  <a:txBody>
                    <a:bodyPr/>
                    <a:lstStyle/>
                    <a:p>
                      <a:r>
                        <a:rPr lang="es-MX" sz="2800" b="1" dirty="0"/>
                        <a:t>OPORTUNIDADES</a:t>
                      </a:r>
                    </a:p>
                    <a:p>
                      <a:pPr algn="just"/>
                      <a:r>
                        <a:rPr lang="es-MX" sz="1800" b="1" dirty="0"/>
                        <a:t>1.-</a:t>
                      </a:r>
                    </a:p>
                    <a:p>
                      <a:pPr algn="just"/>
                      <a:r>
                        <a:rPr lang="es-MX" sz="1800" b="1" dirty="0"/>
                        <a:t>2.-</a:t>
                      </a:r>
                    </a:p>
                    <a:p>
                      <a:pPr algn="just"/>
                      <a:r>
                        <a:rPr lang="es-MX" sz="1800" b="1" dirty="0"/>
                        <a:t>3.-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pPr algn="ctr"/>
                      <a:r>
                        <a:rPr lang="es-MX" sz="2800" b="1" dirty="0"/>
                        <a:t>ESTRATEGIAS  “FO”</a:t>
                      </a:r>
                      <a:endParaRPr lang="en-US" sz="2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pPr algn="ctr"/>
                      <a:r>
                        <a:rPr lang="es-MX" sz="2800" b="1" dirty="0"/>
                        <a:t>ESTRATEGIAS  “DO”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429784"/>
                  </a:ext>
                </a:extLst>
              </a:tr>
              <a:tr h="1849276">
                <a:tc>
                  <a:txBody>
                    <a:bodyPr/>
                    <a:lstStyle/>
                    <a:p>
                      <a:r>
                        <a:rPr lang="es-MX" sz="2800" b="1" dirty="0"/>
                        <a:t>AMENAZAS</a:t>
                      </a:r>
                    </a:p>
                    <a:p>
                      <a:pPr algn="just"/>
                      <a:r>
                        <a:rPr lang="es-MX" sz="1800" b="1" dirty="0"/>
                        <a:t>1.-</a:t>
                      </a:r>
                    </a:p>
                    <a:p>
                      <a:pPr algn="just"/>
                      <a:r>
                        <a:rPr lang="es-MX" sz="1800" b="1" dirty="0"/>
                        <a:t>2.-</a:t>
                      </a:r>
                    </a:p>
                    <a:p>
                      <a:pPr algn="just"/>
                      <a:r>
                        <a:rPr lang="es-MX" sz="1800" b="1" dirty="0"/>
                        <a:t>3.-</a:t>
                      </a:r>
                    </a:p>
                    <a:p>
                      <a:endParaRPr lang="en-US" sz="1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b="1" dirty="0"/>
                    </a:p>
                    <a:p>
                      <a:pPr algn="ctr"/>
                      <a:endParaRPr lang="es-MX" sz="1800" b="1" dirty="0"/>
                    </a:p>
                    <a:p>
                      <a:pPr algn="ctr"/>
                      <a:r>
                        <a:rPr lang="es-MX" sz="2800" b="1" dirty="0"/>
                        <a:t>ESTRATEGIAS  “FA”</a:t>
                      </a:r>
                      <a:endParaRPr lang="en-US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pPr algn="ctr"/>
                      <a:r>
                        <a:rPr lang="es-MX" sz="2800" b="1" dirty="0"/>
                        <a:t>ESTRATEGIAS  “DO”</a:t>
                      </a:r>
                    </a:p>
                    <a:p>
                      <a:endParaRPr lang="es-MX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B98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89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1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4568" y="773084"/>
            <a:ext cx="118290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¡¡¡ </a:t>
            </a:r>
            <a:r>
              <a:rPr lang="es-PE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 RETO ESTÁ PROPUESTO, ES</a:t>
            </a:r>
          </a:p>
          <a:p>
            <a:endParaRPr lang="es-PE" sz="4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HORA DE INICIAR</a:t>
            </a:r>
          </a:p>
          <a:p>
            <a:pPr algn="ctr"/>
            <a:endParaRPr lang="es-PE" sz="4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“EL PUNTO DE QUIEBRE”</a:t>
            </a:r>
          </a:p>
          <a:p>
            <a:endParaRPr lang="en-U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57867" y="863600"/>
            <a:ext cx="827193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¡¡¡ GRACIAS POR VUESTRA ATENCIÓN !!!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24990" y="4364335"/>
            <a:ext cx="6277489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PAZ  Y  BIEN</a:t>
            </a:r>
            <a:endParaRPr kumimoji="0" lang="es-ES" sz="96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2347" y="84221"/>
            <a:ext cx="495701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b="1" dirty="0"/>
              <a:t>EL PROCEDIMIENTO ES EL SIGUIENTE:</a:t>
            </a:r>
            <a:endParaRPr lang="en-US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16568" y="757989"/>
            <a:ext cx="11815011" cy="58785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</a:rPr>
              <a:t>1.- Basarse en la matriz anterior.</a:t>
            </a:r>
          </a:p>
          <a:p>
            <a:r>
              <a:rPr lang="es-MX" sz="2400" b="1" dirty="0">
                <a:solidFill>
                  <a:srgbClr val="002060"/>
                </a:solidFill>
              </a:rPr>
              <a:t>2.- Considerar los elementos estratégicos de la Institución: Misión, Visión, Valores, Objetivos Estratégicos, Políticas y especialmente los COMPROMISOS DE GESTIÓN ESCOLAR.</a:t>
            </a:r>
          </a:p>
          <a:p>
            <a:r>
              <a:rPr lang="es-MX" sz="2400" b="1" dirty="0">
                <a:solidFill>
                  <a:srgbClr val="002060"/>
                </a:solidFill>
              </a:rPr>
              <a:t>3.- Definir las Oportunidades y Amenazas.</a:t>
            </a:r>
          </a:p>
          <a:p>
            <a:r>
              <a:rPr lang="es-MX" sz="2400" b="1" dirty="0">
                <a:solidFill>
                  <a:srgbClr val="002060"/>
                </a:solidFill>
              </a:rPr>
              <a:t>4.- Definir la Fortalezas y Debilidades.</a:t>
            </a:r>
          </a:p>
          <a:p>
            <a:r>
              <a:rPr lang="es-MX" sz="2400" b="1" dirty="0">
                <a:solidFill>
                  <a:srgbClr val="002060"/>
                </a:solidFill>
              </a:rPr>
              <a:t>5.- Extraer las estrategias “FO”, es decir, las resultantes de combinar las Fortalezas con las Oportunidades, estas combinaciones pueden darse entre una Fortaleza y una Oportunidad, o una Fortaleza y varias Oportunidades. Es decir las posibilidades son amplias.</a:t>
            </a:r>
          </a:p>
          <a:p>
            <a:r>
              <a:rPr lang="es-MX" sz="2400" b="1" dirty="0">
                <a:solidFill>
                  <a:srgbClr val="002060"/>
                </a:solidFill>
              </a:rPr>
              <a:t>6.- Extraer las estrategias “FA”, es decir, combinando las Fortalezas y las Amenazas, tal como se procedió en el paso N° 5.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s-MX" sz="2400" b="1" dirty="0">
                <a:solidFill>
                  <a:srgbClr val="002060"/>
                </a:solidFill>
              </a:rPr>
              <a:t>7.- Extraer las estrategias “DO”, es decir, combinando las Debilidades y las Oportunidades, tal como se procedió en el paso N° 5.</a:t>
            </a:r>
          </a:p>
          <a:p>
            <a:r>
              <a:rPr lang="es-MX" sz="2400" b="1" dirty="0">
                <a:solidFill>
                  <a:srgbClr val="002060"/>
                </a:solidFill>
              </a:rPr>
              <a:t>8.- Extraer las estrategias “DA”, es decir, combinando las Debilidades y las Amenazas, tal como se procedió en el paso N° 5.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70C0"/>
              </a:solidFill>
            </a:endParaRPr>
          </a:p>
          <a:p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868449"/>
              </p:ext>
            </p:extLst>
          </p:nvPr>
        </p:nvGraphicFramePr>
        <p:xfrm>
          <a:off x="0" y="0"/>
          <a:ext cx="12192001" cy="7042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2529">
                  <a:extLst>
                    <a:ext uri="{9D8B030D-6E8A-4147-A177-3AD203B41FA5}">
                      <a16:colId xmlns:a16="http://schemas.microsoft.com/office/drawing/2014/main" val="813542998"/>
                    </a:ext>
                  </a:extLst>
                </a:gridCol>
                <a:gridCol w="1606855">
                  <a:extLst>
                    <a:ext uri="{9D8B030D-6E8A-4147-A177-3AD203B41FA5}">
                      <a16:colId xmlns:a16="http://schemas.microsoft.com/office/drawing/2014/main" val="3514146393"/>
                    </a:ext>
                  </a:extLst>
                </a:gridCol>
                <a:gridCol w="1988481">
                  <a:extLst>
                    <a:ext uri="{9D8B030D-6E8A-4147-A177-3AD203B41FA5}">
                      <a16:colId xmlns:a16="http://schemas.microsoft.com/office/drawing/2014/main" val="1635581292"/>
                    </a:ext>
                  </a:extLst>
                </a:gridCol>
                <a:gridCol w="1707281">
                  <a:extLst>
                    <a:ext uri="{9D8B030D-6E8A-4147-A177-3AD203B41FA5}">
                      <a16:colId xmlns:a16="http://schemas.microsoft.com/office/drawing/2014/main" val="1980074315"/>
                    </a:ext>
                  </a:extLst>
                </a:gridCol>
                <a:gridCol w="1606855">
                  <a:extLst>
                    <a:ext uri="{9D8B030D-6E8A-4147-A177-3AD203B41FA5}">
                      <a16:colId xmlns:a16="http://schemas.microsoft.com/office/drawing/2014/main" val="3717627591"/>
                    </a:ext>
                  </a:extLst>
                </a:gridCol>
              </a:tblGrid>
              <a:tr h="3137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FORTALEZAS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103840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PROBAB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808718675"/>
                  </a:ext>
                </a:extLst>
              </a:tr>
              <a:tr h="2735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1.- Plan de Pastoral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Educativa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734820863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2.- Elaboración y presentación por área </a:t>
                      </a:r>
                    </a:p>
                    <a:p>
                      <a:pPr algn="l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y ciclos.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3776762454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3.-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Producción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de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materiales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educativos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3082259231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4.- Promoción de la Justicia, Paz e  </a:t>
                      </a:r>
                    </a:p>
                    <a:p>
                      <a:pPr algn="l" fontAlgn="b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Integridad de la Creación.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585068852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5.- Participación en actividades de la </a:t>
                      </a:r>
                    </a:p>
                    <a:p>
                      <a:pPr algn="l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comunidad.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1368066572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6.-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Preparación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sacramental.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1463092843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7.- Desarrollo de estrategias de </a:t>
                      </a:r>
                    </a:p>
                    <a:p>
                      <a:pPr algn="l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aprendizaje.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4126387133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8.- Horarios de atención a padres de </a:t>
                      </a:r>
                    </a:p>
                    <a:p>
                      <a:pPr algn="just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Familia.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1388408797"/>
                  </a:ext>
                </a:extLst>
              </a:tr>
              <a:tr h="405542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9.- Reuniones con padres de familia.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2071974850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10.- Elaboración de instrumentos de </a:t>
                      </a:r>
                    </a:p>
                    <a:p>
                      <a:pPr algn="l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evaluación.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1506559481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643" marR="9431" marT="943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1667852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64747"/>
              </p:ext>
            </p:extLst>
          </p:nvPr>
        </p:nvGraphicFramePr>
        <p:xfrm>
          <a:off x="0" y="0"/>
          <a:ext cx="11935326" cy="5304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1318">
                  <a:extLst>
                    <a:ext uri="{9D8B030D-6E8A-4147-A177-3AD203B41FA5}">
                      <a16:colId xmlns:a16="http://schemas.microsoft.com/office/drawing/2014/main" val="987984281"/>
                    </a:ext>
                  </a:extLst>
                </a:gridCol>
                <a:gridCol w="1573026">
                  <a:extLst>
                    <a:ext uri="{9D8B030D-6E8A-4147-A177-3AD203B41FA5}">
                      <a16:colId xmlns:a16="http://schemas.microsoft.com/office/drawing/2014/main" val="381363788"/>
                    </a:ext>
                  </a:extLst>
                </a:gridCol>
                <a:gridCol w="1946618">
                  <a:extLst>
                    <a:ext uri="{9D8B030D-6E8A-4147-A177-3AD203B41FA5}">
                      <a16:colId xmlns:a16="http://schemas.microsoft.com/office/drawing/2014/main" val="2111451675"/>
                    </a:ext>
                  </a:extLst>
                </a:gridCol>
                <a:gridCol w="1671338">
                  <a:extLst>
                    <a:ext uri="{9D8B030D-6E8A-4147-A177-3AD203B41FA5}">
                      <a16:colId xmlns:a16="http://schemas.microsoft.com/office/drawing/2014/main" val="2538036691"/>
                    </a:ext>
                  </a:extLst>
                </a:gridCol>
                <a:gridCol w="1573026">
                  <a:extLst>
                    <a:ext uri="{9D8B030D-6E8A-4147-A177-3AD203B41FA5}">
                      <a16:colId xmlns:a16="http://schemas.microsoft.com/office/drawing/2014/main" val="1384517889"/>
                    </a:ext>
                  </a:extLst>
                </a:gridCol>
              </a:tblGrid>
              <a:tr h="3137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ANÁLISIS DEL MACROAMBIENTE EXTERNO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431" marR="9431" marT="943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43965"/>
                  </a:ext>
                </a:extLst>
              </a:tr>
              <a:tr h="3137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                    </a:t>
                      </a:r>
                      <a:r>
                        <a:rPr lang="en-US" sz="3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OPORTUNIDADES</a:t>
                      </a:r>
                      <a:endParaRPr lang="en-US" sz="32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431" marR="9431" marT="943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1624171419"/>
                  </a:ext>
                </a:extLst>
              </a:tr>
              <a:tr h="273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VARIABLES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IMPORT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PROBAB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VALOR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912535873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1.- </a:t>
                      </a:r>
                      <a:r>
                        <a:rPr lang="en-US" sz="2400" b="1" u="none" strike="noStrike" dirty="0" err="1">
                          <a:effectLst/>
                        </a:rPr>
                        <a:t>Estándares</a:t>
                      </a:r>
                      <a:r>
                        <a:rPr lang="en-US" sz="2400" b="1" u="none" strike="noStrike" dirty="0">
                          <a:effectLst/>
                        </a:rPr>
                        <a:t> de </a:t>
                      </a:r>
                      <a:r>
                        <a:rPr lang="en-US" sz="2400" b="1" u="none" strike="noStrike" dirty="0" err="1">
                          <a:effectLst/>
                        </a:rPr>
                        <a:t>evaluación</a:t>
                      </a:r>
                      <a:r>
                        <a:rPr lang="en-US" sz="2400" b="1" u="none" strike="noStrike" dirty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643" marR="9431" marT="94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10.0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2444887678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2400" b="1" u="none" strike="noStrike" dirty="0">
                          <a:effectLst/>
                        </a:rPr>
                        <a:t>     2.- Dinámica de la estructura social.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8.0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1071889889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 3.- Tic y </a:t>
                      </a:r>
                      <a:r>
                        <a:rPr lang="en-US" sz="2400" b="1" u="none" strike="noStrike" dirty="0" err="1">
                          <a:effectLst/>
                        </a:rPr>
                        <a:t>educación</a:t>
                      </a:r>
                      <a:r>
                        <a:rPr lang="en-US" sz="2400" b="1" u="none" strike="noStrike" dirty="0">
                          <a:effectLst/>
                        </a:rPr>
                        <a:t> virtual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643" marR="9431" marT="94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0.8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8.0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1037441974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1" u="none" strike="noStrike" dirty="0">
                          <a:effectLst/>
                        </a:rPr>
                        <a:t>      4.- Imagen y presencia del Papa.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0.8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6.4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728973075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  5.- </a:t>
                      </a:r>
                      <a:r>
                        <a:rPr lang="en-US" sz="2400" b="1" u="none" strike="noStrike" dirty="0" err="1">
                          <a:effectLst/>
                        </a:rPr>
                        <a:t>Redes</a:t>
                      </a:r>
                      <a:r>
                        <a:rPr lang="en-US" sz="2400" b="1" u="none" strike="noStrike" dirty="0">
                          <a:effectLst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</a:rPr>
                        <a:t>Sociales</a:t>
                      </a:r>
                      <a:r>
                        <a:rPr lang="en-US" sz="2400" b="1" u="none" strike="noStrike" dirty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643" marR="9431" marT="94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0.6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4.8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3336046114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 6.- </a:t>
                      </a:r>
                      <a:r>
                        <a:rPr lang="en-US" sz="2400" b="1" u="none" strike="noStrike" dirty="0" err="1">
                          <a:effectLst/>
                        </a:rPr>
                        <a:t>Avance</a:t>
                      </a:r>
                      <a:r>
                        <a:rPr lang="en-US" sz="2400" b="1" u="none" strike="noStrike" dirty="0">
                          <a:effectLst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</a:rPr>
                        <a:t>tecnológico</a:t>
                      </a:r>
                      <a:r>
                        <a:rPr lang="en-US" sz="2400" b="1" u="none" strike="noStrike" dirty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643" marR="9431" marT="94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0.5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4.0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4034962144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  7.- </a:t>
                      </a:r>
                      <a:r>
                        <a:rPr lang="en-US" sz="2400" b="1" u="none" strike="noStrike" dirty="0" err="1">
                          <a:effectLst/>
                        </a:rPr>
                        <a:t>Campañas</a:t>
                      </a:r>
                      <a:r>
                        <a:rPr lang="en-US" sz="2400" b="1" u="none" strike="noStrike" dirty="0">
                          <a:effectLst/>
                        </a:rPr>
                        <a:t> de </a:t>
                      </a:r>
                      <a:r>
                        <a:rPr lang="en-US" sz="2400" b="1" u="none" strike="noStrike" dirty="0" err="1">
                          <a:effectLst/>
                        </a:rPr>
                        <a:t>salubridad</a:t>
                      </a:r>
                      <a:r>
                        <a:rPr lang="en-US" sz="2400" b="1" u="none" strike="noStrike" dirty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643" marR="9431" marT="94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0.5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4.0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2770867261"/>
                  </a:ext>
                </a:extLst>
              </a:tr>
              <a:tr h="735067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1" u="none" strike="noStrike" dirty="0">
                          <a:effectLst/>
                        </a:rPr>
                        <a:t>      8.- Mejora en el nivel económico de    </a:t>
                      </a:r>
                    </a:p>
                    <a:p>
                      <a:pPr algn="l" fontAlgn="ctr"/>
                      <a:r>
                        <a:rPr lang="es-MX" sz="2400" b="1" u="none" strike="noStrike" dirty="0">
                          <a:effectLst/>
                        </a:rPr>
                        <a:t>           un segmento poblacional.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0.4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3.2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3533317253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  9.- </a:t>
                      </a:r>
                      <a:r>
                        <a:rPr lang="en-US" sz="2400" b="1" u="none" strike="noStrike" dirty="0" err="1">
                          <a:effectLst/>
                        </a:rPr>
                        <a:t>Nuevas</a:t>
                      </a:r>
                      <a:r>
                        <a:rPr lang="en-US" sz="2400" b="1" u="none" strike="noStrike" dirty="0">
                          <a:effectLst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</a:rPr>
                        <a:t>propuestas</a:t>
                      </a:r>
                      <a:r>
                        <a:rPr lang="en-US" sz="2400" b="1" u="none" strike="noStrike" dirty="0">
                          <a:effectLst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</a:rPr>
                        <a:t>educativas</a:t>
                      </a:r>
                      <a:r>
                        <a:rPr lang="en-US" sz="2400" b="1" u="none" strike="noStrike" dirty="0">
                          <a:effectLst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643" marR="9431" marT="94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0.3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3.0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750096412"/>
                  </a:ext>
                </a:extLst>
              </a:tr>
              <a:tr h="3017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  10.- </a:t>
                      </a:r>
                      <a:r>
                        <a:rPr lang="en-US" sz="2400" b="1" u="none" strike="noStrike" dirty="0" err="1">
                          <a:effectLst/>
                        </a:rPr>
                        <a:t>Campañas</a:t>
                      </a:r>
                      <a:r>
                        <a:rPr lang="en-US" sz="2400" b="1" u="none" strike="noStrike" dirty="0">
                          <a:effectLst/>
                        </a:rPr>
                        <a:t> de las 3R.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643" marR="9431" marT="94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0.3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3.0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1" marR="9431" marT="9431" marB="0" anchor="b"/>
                </a:tc>
                <a:extLst>
                  <a:ext uri="{0D108BD9-81ED-4DB2-BD59-A6C34878D82A}">
                    <a16:rowId xmlns:a16="http://schemas.microsoft.com/office/drawing/2014/main" val="2195404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9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36242"/>
              </p:ext>
            </p:extLst>
          </p:nvPr>
        </p:nvGraphicFramePr>
        <p:xfrm>
          <a:off x="0" y="-36095"/>
          <a:ext cx="1188085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Hoja de cálculo" r:id="rId3" imgW="5048250" imgH="6353175" progId="Excel.Sheet.12">
                  <p:embed/>
                </p:oleObj>
              </mc:Choice>
              <mc:Fallback>
                <p:oleObj name="Hoja de cálculo" r:id="rId3" imgW="5048250" imgH="63531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36095"/>
                        <a:ext cx="11880850" cy="5892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89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1565" y="0"/>
            <a:ext cx="5002731" cy="51951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s-PE" sz="2800" b="1" dirty="0">
                <a:latin typeface="Arial Black" panose="020B0A04020102020204" pitchFamily="34" charset="0"/>
              </a:rPr>
              <a:t>FORTALEZAS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DCEC5A6-BB0E-44FF-9560-63603A15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78187"/>
              </p:ext>
            </p:extLst>
          </p:nvPr>
        </p:nvGraphicFramePr>
        <p:xfrm>
          <a:off x="0" y="612946"/>
          <a:ext cx="11969819" cy="6431843"/>
        </p:xfrm>
        <a:graphic>
          <a:graphicData uri="http://schemas.openxmlformats.org/drawingml/2006/table">
            <a:tbl>
              <a:tblPr/>
              <a:tblGrid>
                <a:gridCol w="6375884">
                  <a:extLst>
                    <a:ext uri="{9D8B030D-6E8A-4147-A177-3AD203B41FA5}">
                      <a16:colId xmlns:a16="http://schemas.microsoft.com/office/drawing/2014/main" val="737298431"/>
                    </a:ext>
                  </a:extLst>
                </a:gridCol>
                <a:gridCol w="1864645">
                  <a:extLst>
                    <a:ext uri="{9D8B030D-6E8A-4147-A177-3AD203B41FA5}">
                      <a16:colId xmlns:a16="http://schemas.microsoft.com/office/drawing/2014/main" val="2305102915"/>
                    </a:ext>
                  </a:extLst>
                </a:gridCol>
                <a:gridCol w="1864645">
                  <a:extLst>
                    <a:ext uri="{9D8B030D-6E8A-4147-A177-3AD203B41FA5}">
                      <a16:colId xmlns:a16="http://schemas.microsoft.com/office/drawing/2014/main" val="2720304901"/>
                    </a:ext>
                  </a:extLst>
                </a:gridCol>
                <a:gridCol w="1864645">
                  <a:extLst>
                    <a:ext uri="{9D8B030D-6E8A-4147-A177-3AD203B41FA5}">
                      <a16:colId xmlns:a16="http://schemas.microsoft.com/office/drawing/2014/main" val="3429000603"/>
                    </a:ext>
                  </a:extLst>
                </a:gridCol>
              </a:tblGrid>
              <a:tr h="4703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VARIABLES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IMPORT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PROBAB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VALOR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786471"/>
                  </a:ext>
                </a:extLst>
              </a:tr>
              <a:tr h="470339">
                <a:tc>
                  <a:txBody>
                    <a:bodyPr/>
                    <a:lstStyle/>
                    <a:p>
                      <a:pPr algn="l" fontAlgn="b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de Pastoral Educativa.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79367"/>
                  </a:ext>
                </a:extLst>
              </a:tr>
              <a:tr h="69244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Elaboración y presentación por área y ciclos.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319412"/>
                  </a:ext>
                </a:extLst>
              </a:tr>
              <a:tr h="470339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Producción de materiales educativos.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177168"/>
                  </a:ext>
                </a:extLst>
              </a:tr>
              <a:tr h="692443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Promoción de la Justicia, Paz e Integridad de la Creación.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678459"/>
                  </a:ext>
                </a:extLst>
              </a:tr>
              <a:tr h="69244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en actividades de la comunidad.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989998"/>
                  </a:ext>
                </a:extLst>
              </a:tr>
              <a:tr h="470339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Preparación sacramental.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355304"/>
                  </a:ext>
                </a:extLst>
              </a:tr>
              <a:tr h="47033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de estrategias de aprendizaje.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237189"/>
                  </a:ext>
                </a:extLst>
              </a:tr>
              <a:tr h="65324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Horarios de atención a padres de familia.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590256"/>
                  </a:ext>
                </a:extLst>
              </a:tr>
              <a:tr h="4703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Reuniones con padres de familia.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08571"/>
                  </a:ext>
                </a:extLst>
              </a:tr>
              <a:tr h="69244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Elaboración de instrumentos de evaluación.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265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8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37D35-054C-4B6E-8995-66B140D37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320" y="0"/>
            <a:ext cx="4277360" cy="70230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AMENAZAS</a:t>
            </a:r>
            <a:endParaRPr lang="es-PE" sz="36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6F3A830A-6AA9-42CA-B47D-917FDACD14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727180"/>
              </p:ext>
            </p:extLst>
          </p:nvPr>
        </p:nvGraphicFramePr>
        <p:xfrm>
          <a:off x="0" y="833120"/>
          <a:ext cx="12070080" cy="7360920"/>
        </p:xfrm>
        <a:graphic>
          <a:graphicData uri="http://schemas.openxmlformats.org/drawingml/2006/table">
            <a:tbl>
              <a:tblPr/>
              <a:tblGrid>
                <a:gridCol w="6319571">
                  <a:extLst>
                    <a:ext uri="{9D8B030D-6E8A-4147-A177-3AD203B41FA5}">
                      <a16:colId xmlns:a16="http://schemas.microsoft.com/office/drawing/2014/main" val="4242209523"/>
                    </a:ext>
                  </a:extLst>
                </a:gridCol>
                <a:gridCol w="1856935">
                  <a:extLst>
                    <a:ext uri="{9D8B030D-6E8A-4147-A177-3AD203B41FA5}">
                      <a16:colId xmlns:a16="http://schemas.microsoft.com/office/drawing/2014/main" val="1561127264"/>
                    </a:ext>
                  </a:extLst>
                </a:gridCol>
                <a:gridCol w="2036639">
                  <a:extLst>
                    <a:ext uri="{9D8B030D-6E8A-4147-A177-3AD203B41FA5}">
                      <a16:colId xmlns:a16="http://schemas.microsoft.com/office/drawing/2014/main" val="486311931"/>
                    </a:ext>
                  </a:extLst>
                </a:gridCol>
                <a:gridCol w="1856935">
                  <a:extLst>
                    <a:ext uri="{9D8B030D-6E8A-4147-A177-3AD203B41FA5}">
                      <a16:colId xmlns:a16="http://schemas.microsoft.com/office/drawing/2014/main" val="3057706879"/>
                    </a:ext>
                  </a:extLst>
                </a:gridCol>
              </a:tblGrid>
              <a:tr h="385899"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VARIABLES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IMPORT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PROBAB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VALOR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208523"/>
                  </a:ext>
                </a:extLst>
              </a:tr>
              <a:tr h="428778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1.- Inseguridad ciudadana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45839"/>
                  </a:ext>
                </a:extLst>
              </a:tr>
              <a:tr h="428778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2.- Alcoholismo y drogadicción.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14495"/>
                  </a:ext>
                </a:extLst>
              </a:tr>
              <a:tr h="50381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3.- Incidencia de la corrupción y </a:t>
                      </a:r>
                    </a:p>
                    <a:p>
                      <a:pPr algn="just" fontAlgn="ctr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demagogia en la  política.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158428"/>
                  </a:ext>
                </a:extLst>
              </a:tr>
              <a:tr h="42877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4.- Contaminación ambiental.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722"/>
                  </a:ext>
                </a:extLst>
              </a:tr>
              <a:tr h="42877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5.- Diversidad de instituciones </a:t>
                      </a:r>
                    </a:p>
                    <a:p>
                      <a:pPr algn="l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educativas.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01878"/>
                  </a:ext>
                </a:extLst>
              </a:tr>
              <a:tr h="42877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6.- Desarticulación EBR – Superior.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01266"/>
                  </a:ext>
                </a:extLst>
              </a:tr>
              <a:tr h="428778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7.- Conflictos sociales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703850"/>
                  </a:ext>
                </a:extLst>
              </a:tr>
              <a:tr h="39661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8.- Minería informal.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117066"/>
                  </a:ext>
                </a:extLst>
              </a:tr>
              <a:tr h="39661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9.- Alienación.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223172"/>
                  </a:ext>
                </a:extLst>
              </a:tr>
              <a:tr h="525252">
                <a:tc>
                  <a:txBody>
                    <a:bodyPr/>
                    <a:lstStyle/>
                    <a:p>
                      <a:pPr algn="l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10.- Diversidad   de movimientos  </a:t>
                      </a:r>
                    </a:p>
                    <a:p>
                      <a:pPr algn="l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religiosos no  católicos.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19910"/>
                  </a:ext>
                </a:extLst>
              </a:tr>
              <a:tr h="42877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11.-Parque </a:t>
                      </a:r>
                      <a:r>
                        <a:rPr lang="es-PE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automot</a:t>
                      </a:r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s-PE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</a:t>
                      </a:r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2562"/>
                  </a:ext>
                </a:extLst>
              </a:tr>
              <a:tr h="39661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12.-Cambio climático.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818673"/>
                  </a:ext>
                </a:extLst>
              </a:tr>
              <a:tr h="428778">
                <a:tc>
                  <a:txBody>
                    <a:bodyPr/>
                    <a:lstStyle/>
                    <a:p>
                      <a:pPr algn="just" fontAlgn="ctr"/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548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6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021305" y="0"/>
            <a:ext cx="7543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latin typeface="Arial Black" panose="020B0A04020102020204" pitchFamily="34" charset="0"/>
              </a:rPr>
              <a:t>ANÁLISIS MULTICRITERIO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65484" y="709863"/>
            <a:ext cx="1086451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PE" sz="2400" b="1" dirty="0"/>
              <a:t>Sirve para seleccionar las estrategias que son factibles de considerar.</a:t>
            </a:r>
            <a:endParaRPr lang="en-U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58679" y="1171529"/>
            <a:ext cx="5468353" cy="403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370973" y="1648325"/>
            <a:ext cx="118210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MX" sz="3200" b="1" dirty="0" smtClean="0">
                <a:solidFill>
                  <a:srgbClr val="FF0000"/>
                </a:solidFill>
              </a:rPr>
              <a:t>Compatibilidad </a:t>
            </a:r>
            <a:r>
              <a:rPr lang="es-MX" sz="3200" b="1" dirty="0">
                <a:solidFill>
                  <a:srgbClr val="FF0000"/>
                </a:solidFill>
              </a:rPr>
              <a:t>con la Misión,  Visión y Objetivos Estratégicos. </a:t>
            </a:r>
            <a:endParaRPr lang="es-MX" sz="3200" b="1" dirty="0" smtClean="0">
              <a:solidFill>
                <a:srgbClr val="FF0000"/>
              </a:solidFill>
            </a:endParaRPr>
          </a:p>
          <a:p>
            <a:r>
              <a:rPr lang="es-MX" sz="3200" b="1" dirty="0"/>
              <a:t>		</a:t>
            </a:r>
          </a:p>
          <a:p>
            <a:pPr marL="514350" indent="-514350">
              <a:buAutoNum type="arabicPeriod" startAt="2"/>
            </a:pPr>
            <a:r>
              <a:rPr lang="es-MX" sz="3200" b="1" dirty="0">
                <a:solidFill>
                  <a:srgbClr val="FF0000"/>
                </a:solidFill>
              </a:rPr>
              <a:t>Probabilidad de lograr los resultados esperados. </a:t>
            </a:r>
          </a:p>
          <a:p>
            <a:pPr marL="514350" indent="-514350">
              <a:buAutoNum type="arabicPeriod" startAt="2"/>
            </a:pPr>
            <a:endParaRPr lang="es-MX" sz="3200" b="1" dirty="0">
              <a:solidFill>
                <a:srgbClr val="FF0000"/>
              </a:solidFill>
            </a:endParaRPr>
          </a:p>
          <a:p>
            <a:r>
              <a:rPr lang="es-MX" sz="3200" b="1" dirty="0">
                <a:solidFill>
                  <a:srgbClr val="FF0000"/>
                </a:solidFill>
              </a:rPr>
              <a:t>3. Compatibilidad con la Cultura Organizacional. </a:t>
            </a:r>
          </a:p>
          <a:p>
            <a:endParaRPr lang="es-MX" sz="3200" b="1" dirty="0">
              <a:solidFill>
                <a:srgbClr val="FF0000"/>
              </a:solidFill>
            </a:endParaRPr>
          </a:p>
          <a:p>
            <a:r>
              <a:rPr lang="es-MX" sz="3200" b="1" dirty="0">
                <a:solidFill>
                  <a:srgbClr val="FF0000"/>
                </a:solidFill>
              </a:rPr>
              <a:t>4. Compatibilidad con los Compromisos de Gestión Escolar. </a:t>
            </a:r>
          </a:p>
        </p:txBody>
      </p:sp>
    </p:spTree>
    <p:extLst>
      <p:ext uri="{BB962C8B-B14F-4D97-AF65-F5344CB8AC3E}">
        <p14:creationId xmlns:p14="http://schemas.microsoft.com/office/powerpoint/2010/main" val="39847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680</TotalTime>
  <Words>1067</Words>
  <Application>Microsoft Office PowerPoint</Application>
  <PresentationFormat>Panorámica</PresentationFormat>
  <Paragraphs>344</Paragraphs>
  <Slides>21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Berlin Sans FB Demi</vt:lpstr>
      <vt:lpstr>Broadway</vt:lpstr>
      <vt:lpstr>Calibri</vt:lpstr>
      <vt:lpstr>Calibri Light</vt:lpstr>
      <vt:lpstr>Times New Roman</vt:lpstr>
      <vt:lpstr>Retrospección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FORTALEZAS</vt:lpstr>
      <vt:lpstr>AMENAZAS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SD_PRIMITIVO</dc:creator>
  <cp:lastModifiedBy>SD_PRIMITIVO</cp:lastModifiedBy>
  <cp:revision>51</cp:revision>
  <cp:lastPrinted>2023-05-04T22:13:49Z</cp:lastPrinted>
  <dcterms:created xsi:type="dcterms:W3CDTF">2023-02-08T14:02:17Z</dcterms:created>
  <dcterms:modified xsi:type="dcterms:W3CDTF">2023-05-04T22:18:55Z</dcterms:modified>
</cp:coreProperties>
</file>